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77" r:id="rId3"/>
    <p:sldId id="278" r:id="rId4"/>
    <p:sldId id="279" r:id="rId5"/>
    <p:sldId id="280" r:id="rId6"/>
    <p:sldId id="282" r:id="rId7"/>
    <p:sldId id="28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5CFF671-9E0E-48CE-8A66-048268B5B44E}">
  <a:tblStyle styleId="{25CFF671-9E0E-48CE-8A66-048268B5B4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643174" y="785800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CoP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5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การบริหารจัดการ</a:t>
            </a:r>
            <a:br>
              <a:rPr lang="th-TH" sz="4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เทคโนโลยีสารสนเทศกับการบริหารจัดการ</a:t>
            </a:r>
            <a:endParaRPr sz="4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3857634"/>
            <a:ext cx="5143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คุณอำนวย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ดร.</a:t>
            </a:r>
            <a:r>
              <a:rPr lang="th-TH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ชฎาณัฎฐ์</a:t>
            </a: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ปิ</a:t>
            </a: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ยะวิบูลย์</a:t>
            </a:r>
          </a:p>
          <a:p>
            <a:pPr algn="r"/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คุณลิขิต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นายกุลพัทธ์ กุลชาติดิลก</a:t>
            </a:r>
          </a:p>
          <a:p>
            <a:pPr algn="r"/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มหาวิทยาลัยเทคโนโลยีราชมงคลรัตนโกสินทร์</a:t>
            </a:r>
            <a:endParaRPr lang="th-TH" sz="2800" b="1" dirty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 descr="C:\Users\Guest User\Desktop\1519353431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7072330" y="1071552"/>
            <a:ext cx="182269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6500826" y="714362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142844" y="714362"/>
            <a:ext cx="4929222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เทคโนโลยีสารสนเทศกับการบริหารจัดการ</a:t>
            </a:r>
          </a:p>
          <a:p>
            <a:pPr algn="thaiDist">
              <a:buNone/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กระบวนการต่างๆ ที่จะช่วยให้ได้สารสนเทศตามที่ต้องการ อาจรวมถึง เครื่องมือ อุปกรณ์เช่น เครื่องคอมพิวเตอร์ เครื่องใช้สำนักงาน อุปกรณ์คมนาคม รวมทั้งซอฟแวร์ทั้งระบบสำเร็จรูป และที่พัฒนาขึ้นโดยเฉพาะด้าน ซึ่งกระบวนการในการนำอุปกรณ์เครื่องมือต่างๆ มาใช้งานเพื่อรวบรวมข้อมูล จัดเก็บ ประมวลผล และแสดงผลเป็นสารสนเทศ ในรูปแบบต่างๆ ที่สามารถนำไปใช้ประโยชน์ในการบริหารจัดการด้านต่างๆ ของมหาวิทยาลัย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6572264" y="1000114"/>
            <a:ext cx="1895700" cy="33561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เทคโนโลยีสารสนเทศกับการบริหารจัดการ</a:t>
            </a:r>
            <a:endParaRPr sz="2800">
              <a:solidFill>
                <a:srgbClr val="FFFFFF"/>
              </a:solidFill>
              <a:latin typeface="Angsana New" pitchFamily="18" charset="-34"/>
              <a:ea typeface="Muli"/>
              <a:cs typeface="Angsana New" pitchFamily="18" charset="-34"/>
              <a:sym typeface="Muli"/>
            </a:endParaRPr>
          </a:p>
        </p:txBody>
      </p:sp>
      <p:pic>
        <p:nvPicPr>
          <p:cNvPr id="2051" name="Picture 3" descr="C:\Users\Guest User\Desktop\15193534507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35238"/>
            <a:ext cx="2143140" cy="1608262"/>
          </a:xfrm>
          <a:prstGeom prst="rect">
            <a:avLst/>
          </a:prstGeom>
          <a:noFill/>
        </p:spPr>
      </p:pic>
      <p:pic>
        <p:nvPicPr>
          <p:cNvPr id="2052" name="Picture 4" descr="C:\Users\Guest User\Desktop\1519353437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7" y="3517427"/>
            <a:ext cx="2166899" cy="1626091"/>
          </a:xfrm>
          <a:prstGeom prst="rect">
            <a:avLst/>
          </a:prstGeom>
          <a:noFill/>
        </p:spPr>
      </p:pic>
      <p:pic>
        <p:nvPicPr>
          <p:cNvPr id="2053" name="Picture 5" descr="C:\Users\Guest User\Desktop\15193534409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44"/>
            <a:ext cx="2189506" cy="164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/>
        </p:nvSpPr>
        <p:spPr>
          <a:xfrm>
            <a:off x="214282" y="357172"/>
            <a:ext cx="2092010" cy="4402482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357158" y="1000114"/>
            <a:ext cx="1643074" cy="31482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ปัญหาที่ผ่านมาที่ทำให้เกิดการใช้เทคโนโลยีสารสนเทศ</a:t>
            </a:r>
          </a:p>
          <a:p>
            <a:pPr marL="228600" lvl="0" indent="-2286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การให้บริการที่ล่าช้าไม่ตอบสนองความต้องการ</a:t>
            </a:r>
          </a:p>
          <a:p>
            <a:pPr marL="228600" lvl="0" indent="-2286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18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ไม่มีฐานข้อมูลที่ใช้ในการตัดสินใจของผู้บริหาร</a:t>
            </a:r>
          </a:p>
          <a:p>
            <a:pPr marL="228600" lvl="0" indent="-2286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>
              <a:solidFill>
                <a:srgbClr val="FFFFFF"/>
              </a:solidFill>
              <a:latin typeface="Angsana New" pitchFamily="18" charset="-34"/>
              <a:ea typeface="Muli"/>
              <a:cs typeface="Angsana New" pitchFamily="18" charset="-34"/>
              <a:sym typeface="Muli"/>
            </a:endParaRPr>
          </a:p>
        </p:txBody>
      </p:sp>
      <p:sp>
        <p:nvSpPr>
          <p:cNvPr id="16386" name="AutoShape 2" descr="ผลการค้นหารูปภาพสำหรับ กระบวนการ K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88" name="AutoShape 4" descr="ผลการค้นหารูปภาพสำหรับ กระบวนการ KM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390" name="Picture 6" descr="ผลการค้นหารูปภาพสำหรับ กระบวนการ K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214429"/>
            <a:ext cx="3022471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6050" y="50004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กระบวนการ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KM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2357422" y="2214560"/>
            <a:ext cx="3571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วา 10"/>
          <p:cNvSpPr/>
          <p:nvPr/>
        </p:nvSpPr>
        <p:spPr>
          <a:xfrm>
            <a:off x="5786446" y="2143122"/>
            <a:ext cx="35719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Shape 408"/>
          <p:cNvSpPr/>
          <p:nvPr/>
        </p:nvSpPr>
        <p:spPr>
          <a:xfrm>
            <a:off x="6143636" y="571486"/>
            <a:ext cx="2879504" cy="4072345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410"/>
          <p:cNvSpPr/>
          <p:nvPr/>
        </p:nvSpPr>
        <p:spPr>
          <a:xfrm>
            <a:off x="6357950" y="928676"/>
            <a:ext cx="2428892" cy="33318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thaiDist"/>
            <a:r>
              <a:rPr lang="th-TH" sz="1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พัฒนาระบบเทคโนโลยีสารสนเทศให้ตอบสนองความต้องการของผู้รับบริการ เพื่อให้ทันเวลา และรวดเร็ว และผู้บริหารสามารถมีข้อมูลที่ถูกต้องครบถ้วนในการตัดสินใจ</a:t>
            </a:r>
          </a:p>
          <a:p>
            <a:pPr lvl="0"/>
            <a:endParaRPr lang="en-US" sz="2400" dirty="0">
              <a:solidFill>
                <a:schemeClr val="bg1"/>
              </a:solidFill>
              <a:latin typeface="Angsana New" pitchFamily="18" charset="-34"/>
              <a:ea typeface="Muli"/>
              <a:cs typeface="Angsana New" pitchFamily="18" charset="-34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500034" y="0"/>
            <a:ext cx="8472518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ระบบสารสนเทศที่ผู้เข้าร่วมกลุ่ม </a:t>
            </a:r>
            <a:r>
              <a:rPr lang="en-US" sz="40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5</a:t>
            </a:r>
            <a:r>
              <a:rPr lang="th-TH" sz="40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ได้นำเสนอเพื่อใช้ในการบริหารจัดการในการดำเนินงานต่างๆ เช่น </a:t>
            </a:r>
            <a:endParaRPr sz="4000">
              <a:solidFill>
                <a:srgbClr val="FFFFFF"/>
              </a:solidFill>
              <a:latin typeface="Angsana New" pitchFamily="18" charset="-34"/>
              <a:ea typeface="Muli"/>
              <a:cs typeface="Angsana New" pitchFamily="18" charset="-34"/>
              <a:sym typeface="Muli"/>
            </a:endParaRPr>
          </a:p>
        </p:txBody>
      </p:sp>
      <p:pic>
        <p:nvPicPr>
          <p:cNvPr id="14338" name="Picture 2" descr="ผลการค้นหารูปภาพสำหรับ e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6"/>
            <a:ext cx="3143272" cy="2274110"/>
          </a:xfrm>
          <a:prstGeom prst="rect">
            <a:avLst/>
          </a:prstGeom>
          <a:noFill/>
        </p:spPr>
      </p:pic>
      <p:sp>
        <p:nvSpPr>
          <p:cNvPr id="14340" name="AutoShape 4" descr="ผลการค้นหารูปภาพสำหรับ ap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2" name="AutoShape 6" descr="ผลการค้นหารูปภาพสำหรับ ap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4" name="AutoShape 8" descr="ผลการค้นหารูปภาพสำหรับ ap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46" name="AutoShape 10" descr="ผลการค้นหารูปภาพสำหรับ app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" name="รูปภาพ 9" descr="setapp-hero-copy-100705756-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357304"/>
            <a:ext cx="2214578" cy="1528059"/>
          </a:xfrm>
          <a:prstGeom prst="rect">
            <a:avLst/>
          </a:prstGeom>
        </p:spPr>
      </p:pic>
      <p:sp>
        <p:nvSpPr>
          <p:cNvPr id="14350" name="AutoShape 14" descr="ผลการค้นหารูปภาพสำหรับ qr cod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352" name="AutoShape 16" descr="ผลการค้นหารูปภาพสำหรับ qr cod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" name="รูปภาพ 13" descr="ดาวน์โหลด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1857370"/>
            <a:ext cx="1785950" cy="1785950"/>
          </a:xfrm>
          <a:prstGeom prst="rect">
            <a:avLst/>
          </a:prstGeom>
        </p:spPr>
      </p:pic>
      <p:sp>
        <p:nvSpPr>
          <p:cNvPr id="14354" name="AutoShape 18" descr="ผลการค้นหารูปภาพสำหรับ ระบบฐานข้อมูล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6" name="รูปภาพ 15" descr="ดาวน์โหลด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3000378"/>
            <a:ext cx="2643206" cy="197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FF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/>
        </p:nvSpPr>
        <p:spPr>
          <a:xfrm>
            <a:off x="3659850" y="720076"/>
            <a:ext cx="4761292" cy="370672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489800"/>
            <a:ext cx="3043230" cy="3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ช่วยให้ผู้รับบริการสามารถเข้าถึงการรับบริการได้อย่างรวดเร็วและทันต่อเหตุการณ์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ช่วยในการกำหนดเป้าหมาย และการวางแผนกลยุทธ์ ของผู้บริหาร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ช่วยในการติดตามและตรวจสอบการดำเนินงาน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ช่วยลดค่าใช้จ่าย เวลา และแรงงาน</a:t>
            </a:r>
          </a:p>
        </p:txBody>
      </p:sp>
      <p:sp>
        <p:nvSpPr>
          <p:cNvPr id="417" name="Shape 417"/>
          <p:cNvSpPr/>
          <p:nvPr/>
        </p:nvSpPr>
        <p:spPr>
          <a:xfrm>
            <a:off x="3849675" y="926925"/>
            <a:ext cx="4369500" cy="2772300"/>
          </a:xfrm>
          <a:prstGeom prst="rect">
            <a:avLst/>
          </a:prstGeom>
          <a:solidFill>
            <a:srgbClr val="000714">
              <a:alpha val="25380"/>
            </a:srgbClr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ประโยชน์ที่ได้รับจากการใช้ระบบสารสนเทศในการบริหารจัดการ</a:t>
            </a:r>
            <a:endParaRPr sz="4800">
              <a:solidFill>
                <a:srgbClr val="FFFFFF"/>
              </a:solidFill>
              <a:latin typeface="Angsana New" pitchFamily="18" charset="-34"/>
              <a:ea typeface="Muli"/>
              <a:cs typeface="Angsana New" pitchFamily="18" charset="-34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4294967295"/>
          </p:nvPr>
        </p:nvSpPr>
        <p:spPr>
          <a:xfrm>
            <a:off x="457200" y="489800"/>
            <a:ext cx="3043230" cy="3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ช่วยให้ผู้รับบริการสามารถเข้าถึงการรับบริการได้อย่างรวดเร็วและทันต่อเหตุการณ์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ช่วยในการกำหนดเป้าหมาย และการวางแผนกลยุทธ์ ของผู้บริหาร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ช่วยในการติดตามและตรวจสอบการดำเนินงาน</a:t>
            </a:r>
          </a:p>
          <a:p>
            <a:pPr marL="457200" lvl="0" indent="-457200" algn="thaiDi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th-TH" sz="2400" dirty="0" smtClean="0">
                <a:solidFill>
                  <a:srgbClr val="FFFFFF"/>
                </a:solidFill>
                <a:latin typeface="Angsana New" pitchFamily="18" charset="-34"/>
                <a:ea typeface="Muli"/>
                <a:cs typeface="Angsana New" pitchFamily="18" charset="-34"/>
                <a:sym typeface="Muli"/>
              </a:rPr>
              <a:t>ช่วยลดค่าใช้จ่าย เวลา และแรงงาน</a:t>
            </a:r>
          </a:p>
        </p:txBody>
      </p:sp>
      <p:pic>
        <p:nvPicPr>
          <p:cNvPr id="1026" name="Picture 2" descr="C:\Users\Guest User\Desktop\1519353398597.jpg"/>
          <p:cNvPicPr>
            <a:picLocks noChangeAspect="1" noChangeArrowheads="1"/>
          </p:cNvPicPr>
          <p:nvPr/>
        </p:nvPicPr>
        <p:blipFill>
          <a:blip r:embed="rId3"/>
          <a:srcRect t="7396" b="1757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277</Words>
  <PresentationFormat>นำเสนอทางหน้าจอ (16:9)</PresentationFormat>
  <Paragraphs>23</Paragraphs>
  <Slides>7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Banquo template</vt:lpstr>
      <vt:lpstr>CoP 5 การบริหารจัดการ เทคโนโลยีสารสนเทศกับการบริหารจัดการ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5 การบริหารจัดการ เทคโนโลยีสารสนเทศกับการบริหารจัดการ</dc:title>
  <cp:lastModifiedBy>Guest User</cp:lastModifiedBy>
  <cp:revision>11</cp:revision>
  <dcterms:modified xsi:type="dcterms:W3CDTF">2018-02-23T02:48:34Z</dcterms:modified>
</cp:coreProperties>
</file>